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7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4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12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5">
  <p:sldMasterIdLst>
    <p:sldMasterId id="2147483807" r:id="rId1"/>
    <p:sldMasterId id="2147483795" r:id="rId2"/>
    <p:sldMasterId id="2147483747" r:id="rId3"/>
    <p:sldMasterId id="2147483735" r:id="rId4"/>
    <p:sldMasterId id="2147483667" r:id="rId5"/>
    <p:sldMasterId id="2147483819" r:id="rId6"/>
    <p:sldMasterId id="2147483759" r:id="rId7"/>
    <p:sldMasterId id="2147483684" r:id="rId8"/>
    <p:sldMasterId id="2147483831" r:id="rId9"/>
    <p:sldMasterId id="2147483696" r:id="rId10"/>
    <p:sldMasterId id="2147483843" r:id="rId11"/>
    <p:sldMasterId id="2147483783" r:id="rId12"/>
    <p:sldMasterId id="2147483771" r:id="rId13"/>
    <p:sldMasterId id="2147483855" r:id="rId14"/>
    <p:sldMasterId id="2147483867" r:id="rId15"/>
  </p:sldMasterIdLst>
  <p:notesMasterIdLst>
    <p:notesMasterId r:id="rId38"/>
  </p:notesMasterIdLst>
  <p:handoutMasterIdLst>
    <p:handoutMasterId r:id="rId39"/>
  </p:handoutMasterIdLst>
  <p:sldIdLst>
    <p:sldId id="256" r:id="rId16"/>
    <p:sldId id="259" r:id="rId17"/>
    <p:sldId id="675" r:id="rId18"/>
    <p:sldId id="718" r:id="rId19"/>
    <p:sldId id="671" r:id="rId20"/>
    <p:sldId id="733" r:id="rId21"/>
    <p:sldId id="692" r:id="rId22"/>
    <p:sldId id="741" r:id="rId23"/>
    <p:sldId id="696" r:id="rId24"/>
    <p:sldId id="736" r:id="rId25"/>
    <p:sldId id="743" r:id="rId26"/>
    <p:sldId id="735" r:id="rId27"/>
    <p:sldId id="742" r:id="rId28"/>
    <p:sldId id="719" r:id="rId29"/>
    <p:sldId id="720" r:id="rId30"/>
    <p:sldId id="721" r:id="rId31"/>
    <p:sldId id="722" r:id="rId32"/>
    <p:sldId id="723" r:id="rId33"/>
    <p:sldId id="725" r:id="rId34"/>
    <p:sldId id="726" r:id="rId35"/>
    <p:sldId id="687" r:id="rId36"/>
    <p:sldId id="677" r:id="rId37"/>
  </p:sldIdLst>
  <p:sldSz cx="9144000" cy="6858000" type="screen4x3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rección de Hidrocarburos." initials="dh" lastIdx="8" clrIdx="0"/>
  <p:cmAuthor id="1" name="abg" initials="a" lastIdx="0" clrIdx="1"/>
  <p:cmAuthor id="2" name="Alonso Borrego, Nuria" initials="ABN" lastIdx="3" clrIdx="2">
    <p:extLst>
      <p:ext uri="{19B8F6BF-5375-455C-9EA6-DF929625EA0E}">
        <p15:presenceInfo xmlns:p15="http://schemas.microsoft.com/office/powerpoint/2012/main" userId="S-1-5-21-3432830275-2768717626-2736133141-7068" providerId="AD"/>
      </p:ext>
    </p:extLst>
  </p:cmAuthor>
  <p:cmAuthor id="3" name="Yunta Huete, Raúl" initials="YHR" lastIdx="1" clrIdx="3">
    <p:extLst>
      <p:ext uri="{19B8F6BF-5375-455C-9EA6-DF929625EA0E}">
        <p15:presenceInfo xmlns:p15="http://schemas.microsoft.com/office/powerpoint/2012/main" userId="S-1-5-21-3432830275-2768717626-2736133141-71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0000FF"/>
    <a:srgbClr val="3366CC"/>
    <a:srgbClr val="336699"/>
    <a:srgbClr val="006666"/>
    <a:srgbClr val="003399"/>
    <a:srgbClr val="264D74"/>
    <a:srgbClr val="0099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05" autoAdjust="0"/>
    <p:restoredTop sz="86371" autoAdjust="0"/>
  </p:normalViewPr>
  <p:slideViewPr>
    <p:cSldViewPr>
      <p:cViewPr varScale="1">
        <p:scale>
          <a:sx n="92" d="100"/>
          <a:sy n="92" d="100"/>
        </p:scale>
        <p:origin x="1650" y="90"/>
      </p:cViewPr>
      <p:guideLst>
        <p:guide orient="horz" pos="2160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56" y="-102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commentAuthors" Target="commentAuthors.xml"/><Relationship Id="rId45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heme" Target="theme/theme1.xml"/><Relationship Id="rId48" Type="http://schemas.openxmlformats.org/officeDocument/2006/relationships/customXml" Target="../customXml/item4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2.xml"/><Relationship Id="rId20" Type="http://schemas.openxmlformats.org/officeDocument/2006/relationships/slide" Target="slides/slide5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70" y="1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376907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70" y="9376907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AEBFFC-D961-4508-B6BA-DC08FC9850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853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70" y="1"/>
            <a:ext cx="2890665" cy="49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8158" y="4689248"/>
            <a:ext cx="5332779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76907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70" y="9376907"/>
            <a:ext cx="2890665" cy="49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33F24A-EA4B-41A0-8608-EB69306753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895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CEER_Transparent_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7475"/>
            <a:ext cx="1400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92150" y="441325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 dirty="0"/>
              <a:t>Speaker</a:t>
            </a:r>
            <a:endParaRPr lang="en-US" dirty="0"/>
          </a:p>
          <a:p>
            <a:r>
              <a:rPr lang="en-US" dirty="0"/>
              <a:t>Meeting, l</a:t>
            </a:r>
            <a:r>
              <a:rPr lang="en-GB" dirty="0" err="1"/>
              <a:t>ocation</a:t>
            </a:r>
            <a:r>
              <a:rPr lang="en-GB" dirty="0"/>
              <a:t>, date, etc.</a:t>
            </a:r>
            <a:endParaRPr lang="en-US" dirty="0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>
            <a:lvl1pPr algn="l">
              <a:defRPr sz="4400">
                <a:solidFill>
                  <a:srgbClr val="264D74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3000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logo_naturga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2286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7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-7938"/>
            <a:ext cx="914241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331788"/>
            <a:ext cx="6264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675688" y="6524625"/>
            <a:ext cx="538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76055004-CC27-4B90-B1A8-C7BA06551D8B}" type="slidenum">
              <a:rPr lang="de-AT" sz="1400">
                <a:solidFill>
                  <a:schemeClr val="bg1"/>
                </a:solidFill>
                <a:latin typeface="Arial" charset="0"/>
                <a:cs typeface="+mn-cs"/>
              </a:rPr>
              <a:pPr>
                <a:defRPr/>
              </a:pPr>
              <a:t>‹Nº›</a:t>
            </a:fld>
            <a:endParaRPr lang="en-US" sz="14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8" r:id="rId2"/>
    <p:sldLayoutId id="2147483729" r:id="rId3"/>
    <p:sldLayoutId id="2147483730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856B-1662-41A4-A739-1529E60118C9}" type="datetimeFigureOut">
              <a:rPr lang="es-ES" smtClean="0"/>
              <a:pPr/>
              <a:t>28/11/2016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007AAE"/>
              </a:gs>
              <a:gs pos="100000">
                <a:srgbClr val="007AAE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 sz="440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099" name="Picture 22" descr="ENAGAS_blanc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52400"/>
            <a:ext cx="762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830263"/>
            <a:ext cx="9144000" cy="76200"/>
          </a:xfrm>
          <a:prstGeom prst="rect">
            <a:avLst/>
          </a:prstGeom>
          <a:solidFill>
            <a:srgbClr val="9CB7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_tradnl" sz="1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32" r:id="rId6"/>
    <p:sldLayoutId id="214748373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tsog.eu/public/uploads/files/publications/INT%20Network%20Code/2015/INT0757_160210_Guidance_Interconnection_Agreements_Rev_6_GAS.pdf" TargetMode="Externa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229200"/>
            <a:ext cx="4032448" cy="100811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29</a:t>
            </a:r>
            <a:r>
              <a:rPr lang="en-US" b="1" baseline="30000" dirty="0" smtClean="0"/>
              <a:t>th</a:t>
            </a:r>
            <a:r>
              <a:rPr lang="en-US" b="1" dirty="0" smtClean="0"/>
              <a:t> November 2016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b="1" dirty="0" smtClean="0"/>
              <a:t>Teleconference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95536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dirty="0" smtClean="0">
                <a:cs typeface="+mn-cs"/>
              </a:rPr>
              <a:t>40</a:t>
            </a:r>
            <a:r>
              <a:rPr lang="en-GB" sz="4000" b="1" kern="0" baseline="30000" dirty="0" smtClean="0">
                <a:cs typeface="+mn-cs"/>
              </a:rPr>
              <a:t>th</a:t>
            </a:r>
            <a:r>
              <a:rPr lang="en-GB" sz="4000" b="1" kern="0" dirty="0" smtClean="0">
                <a:cs typeface="+mn-cs"/>
              </a:rPr>
              <a:t> </a:t>
            </a:r>
            <a:r>
              <a:rPr lang="en-GB" sz="4000" b="1" kern="0" dirty="0">
                <a:cs typeface="+mn-cs"/>
              </a:rPr>
              <a:t>IG Meeting </a:t>
            </a:r>
            <a:r>
              <a:rPr lang="en-GB" sz="40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4000" b="1" kern="0" dirty="0">
                <a:solidFill>
                  <a:srgbClr val="264D74"/>
                </a:solidFill>
                <a:cs typeface="+mn-cs"/>
              </a:rPr>
            </a:br>
            <a:r>
              <a:rPr lang="en-GB" sz="40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1211026" cy="576064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1224136" cy="504056"/>
          </a:xfrm>
          <a:prstGeom prst="rect">
            <a:avLst/>
          </a:prstGeom>
          <a:noFill/>
        </p:spPr>
      </p:pic>
      <p:pic>
        <p:nvPicPr>
          <p:cNvPr id="8" name="7 Imagen" descr="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772816"/>
            <a:ext cx="148038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8470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V.1 MIBGAS: ongoing developments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971600" y="1859003"/>
            <a:ext cx="4596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s-ES" dirty="0" smtClean="0"/>
              <a:t>Gas interconnection capacity France-Spain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92" y="2156959"/>
            <a:ext cx="6098588" cy="411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5183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8470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V.1 MIBGAS: ongoing developments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971600" y="1859003"/>
            <a:ext cx="4737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s-ES" dirty="0" smtClean="0"/>
              <a:t>Gas interconnection capacity Portugal-Spain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334365"/>
            <a:ext cx="6840760" cy="423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0553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8470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IV.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IV.1 MIBGAS: ongoing developments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043608" y="1779687"/>
            <a:ext cx="7272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smtClean="0">
                <a:solidFill>
                  <a:srgbClr val="0000FF"/>
                </a:solidFill>
              </a:rPr>
              <a:t>Current situation:</a:t>
            </a:r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VIP </a:t>
            </a:r>
            <a:r>
              <a:rPr lang="en-GB" altLang="es-ES" sz="1600" dirty="0" err="1"/>
              <a:t>Ibérico</a:t>
            </a:r>
            <a:r>
              <a:rPr lang="en-GB" altLang="es-ES" sz="1600" dirty="0"/>
              <a:t> capacities offered and allocated accordingly to CAM NC</a:t>
            </a:r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altLang="es-ES" sz="1600" dirty="0"/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Explicit allocation of capacity: yearly, quarterly, monthly, daily and intraday products; using PRISMA.</a:t>
            </a:r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altLang="es-ES" sz="1600" dirty="0"/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Physical gas flows only from Spain to Portugal direction</a:t>
            </a:r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altLang="es-ES" sz="1600" dirty="0"/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% capacity allocated through auctions by product (on average):</a:t>
            </a:r>
          </a:p>
          <a:p>
            <a:pPr marL="1390650" lvl="2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Yearly: around 50% of marketed capacity</a:t>
            </a:r>
          </a:p>
          <a:p>
            <a:pPr marL="1390650" lvl="2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Quarterly: around 4%</a:t>
            </a:r>
          </a:p>
          <a:p>
            <a:pPr marL="1390650" lvl="2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Monthly: around 16% (one day reached  37%) </a:t>
            </a:r>
          </a:p>
          <a:p>
            <a:pPr marL="1390650" lvl="2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Daily: around 30% (one day reached 93%) </a:t>
            </a:r>
          </a:p>
          <a:p>
            <a:pPr marL="1390650" lvl="2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Intraday: from 0% to 27%</a:t>
            </a:r>
          </a:p>
          <a:p>
            <a:pPr marL="1390650" lvl="2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altLang="es-ES" sz="1600" dirty="0"/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No congestion (physical or contractual)</a:t>
            </a:r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GB" altLang="es-ES" sz="1600" dirty="0"/>
          </a:p>
          <a:p>
            <a:pPr marL="742950" lvl="1" indent="-285750"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GB" altLang="es-ES" sz="1600" dirty="0"/>
              <a:t>No price premium in PRISMA auctions</a:t>
            </a:r>
          </a:p>
          <a:p>
            <a:pPr algn="just"/>
            <a:endParaRPr lang="en-GB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8571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8470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V.1 MIBGAS: ongoing developments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043608" y="1779687"/>
            <a:ext cx="7272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000" dirty="0" smtClean="0">
              <a:solidFill>
                <a:srgbClr val="0000FF"/>
              </a:solidFill>
            </a:endParaRPr>
          </a:p>
          <a:p>
            <a:pPr algn="just"/>
            <a:r>
              <a:rPr lang="en-GB" sz="2000" dirty="0" smtClean="0">
                <a:solidFill>
                  <a:srgbClr val="0000FF"/>
                </a:solidFill>
              </a:rPr>
              <a:t>Implicit allocation. Latest agreements</a:t>
            </a:r>
          </a:p>
          <a:p>
            <a:pPr algn="just"/>
            <a:endParaRPr lang="en-GB" sz="1600" dirty="0" smtClean="0"/>
          </a:p>
          <a:p>
            <a:pPr algn="just"/>
            <a:r>
              <a:rPr lang="en-GB" sz="1600" dirty="0" smtClean="0"/>
              <a:t>Last meeting: 24</a:t>
            </a:r>
            <a:r>
              <a:rPr lang="en-GB" sz="1600" baseline="30000" dirty="0" smtClean="0"/>
              <a:t>th</a:t>
            </a:r>
            <a:r>
              <a:rPr lang="en-GB" sz="1600" dirty="0" smtClean="0"/>
              <a:t> October. Agreements:</a:t>
            </a:r>
          </a:p>
          <a:p>
            <a:pPr algn="just"/>
            <a:endParaRPr lang="en-GB" sz="2000" dirty="0" smtClean="0">
              <a:solidFill>
                <a:srgbClr val="0000FF"/>
              </a:solidFill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sz="1200" dirty="0" smtClean="0"/>
              <a:t>Products: Daily/intraday/monthly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endParaRPr lang="en-GB" sz="1200" dirty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sz="1200" dirty="0" smtClean="0"/>
              <a:t>Proposal on capacity to put </a:t>
            </a:r>
            <a:r>
              <a:rPr lang="en-GB" sz="1200" dirty="0"/>
              <a:t>aside for implicit </a:t>
            </a:r>
            <a:r>
              <a:rPr lang="en-GB" sz="1200" dirty="0" smtClean="0"/>
              <a:t>allocation: </a:t>
            </a:r>
            <a:r>
              <a:rPr lang="en-GB" sz="1200" b="1" u="sng" dirty="0" smtClean="0"/>
              <a:t>Maximum 9 </a:t>
            </a:r>
            <a:r>
              <a:rPr lang="en-GB" sz="1200" b="1" u="sng" dirty="0" err="1" smtClean="0"/>
              <a:t>GWh</a:t>
            </a:r>
            <a:r>
              <a:rPr lang="en-GB" sz="1200" b="1" u="sng" dirty="0" smtClean="0"/>
              <a:t>/day</a:t>
            </a:r>
            <a:r>
              <a:rPr lang="en-GB" sz="1200" dirty="0" smtClean="0"/>
              <a:t> distributed as follow: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n-GB" sz="1200" dirty="0" smtClean="0"/>
              <a:t>3 </a:t>
            </a:r>
            <a:r>
              <a:rPr lang="en-GB" sz="1200" dirty="0" err="1" smtClean="0"/>
              <a:t>GWh</a:t>
            </a:r>
            <a:r>
              <a:rPr lang="en-GB" sz="1200" dirty="0" smtClean="0"/>
              <a:t>/day monthly products (if no allocated: capacity go back to PRISMA)</a:t>
            </a:r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n-GB" sz="1200" dirty="0"/>
              <a:t>3 </a:t>
            </a:r>
            <a:r>
              <a:rPr lang="en-GB" sz="1200" dirty="0" err="1"/>
              <a:t>GWh</a:t>
            </a:r>
            <a:r>
              <a:rPr lang="en-GB" sz="1200" dirty="0"/>
              <a:t>/day </a:t>
            </a:r>
            <a:r>
              <a:rPr lang="en-GB" sz="1200" dirty="0" smtClean="0"/>
              <a:t>daily products </a:t>
            </a:r>
            <a:r>
              <a:rPr lang="en-GB" sz="1200" dirty="0"/>
              <a:t>(if no allocated: capacity go </a:t>
            </a:r>
            <a:r>
              <a:rPr lang="en-GB" sz="1200" dirty="0" smtClean="0"/>
              <a:t>to intraday products at MIBGAS)</a:t>
            </a:r>
            <a:endParaRPr lang="en-GB" sz="1200" dirty="0"/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n-GB" sz="1200" dirty="0" smtClean="0"/>
              <a:t>3 </a:t>
            </a:r>
            <a:r>
              <a:rPr lang="en-GB" sz="1200" dirty="0" err="1"/>
              <a:t>GWh</a:t>
            </a:r>
            <a:r>
              <a:rPr lang="en-GB" sz="1200" dirty="0"/>
              <a:t>/day </a:t>
            </a:r>
            <a:r>
              <a:rPr lang="en-GB" sz="1200" dirty="0" smtClean="0"/>
              <a:t>intraday products+ non allocated in daily products if any</a:t>
            </a:r>
            <a:endParaRPr lang="en-GB" sz="1200" dirty="0"/>
          </a:p>
          <a:p>
            <a:pPr marL="1257300" lvl="2" indent="-342900" algn="just">
              <a:buFont typeface="Wingdings" panose="05000000000000000000" pitchFamily="2" charset="2"/>
              <a:buChar char="Ø"/>
            </a:pPr>
            <a:r>
              <a:rPr lang="en-GB" sz="1200" dirty="0" smtClean="0"/>
              <a:t>Amount of capacity put aside will be revised periodically.</a:t>
            </a:r>
          </a:p>
          <a:p>
            <a:pPr lvl="1" algn="just"/>
            <a:r>
              <a:rPr lang="en-GB" sz="1200" dirty="0"/>
              <a:t>	</a:t>
            </a:r>
            <a:endParaRPr lang="en-GB" sz="1200" dirty="0" smtClean="0"/>
          </a:p>
          <a:p>
            <a:pPr lvl="1" algn="just"/>
            <a:r>
              <a:rPr lang="en-GB" sz="1200" dirty="0" smtClean="0"/>
              <a:t>Proposal has been circulated to TSOs and MIBGAS for comments.</a:t>
            </a:r>
          </a:p>
          <a:p>
            <a:pPr lvl="1" algn="just"/>
            <a:endParaRPr lang="en-GB" sz="1200" dirty="0" smtClean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GB" sz="1200" dirty="0" smtClean="0"/>
              <a:t>Analyse coordination of explicit/implicit allocation mechanisms and interaction of implicit allocation with regulation in place (CAM, CMP, balancing and nominations/</a:t>
            </a:r>
            <a:r>
              <a:rPr lang="en-GB" sz="1200" dirty="0" err="1" smtClean="0"/>
              <a:t>renominations</a:t>
            </a:r>
            <a:r>
              <a:rPr lang="en-GB" sz="1200" dirty="0" smtClean="0"/>
              <a:t>) and prevent distortions among capacity users</a:t>
            </a:r>
          </a:p>
          <a:p>
            <a:pPr lvl="1" algn="just"/>
            <a:endParaRPr lang="en-GB" sz="1200" dirty="0" smtClean="0"/>
          </a:p>
          <a:p>
            <a:pPr lvl="1">
              <a:spcBef>
                <a:spcPts val="0"/>
              </a:spcBef>
              <a:buClr>
                <a:schemeClr val="accent2"/>
              </a:buClr>
            </a:pPr>
            <a:endParaRPr lang="en-GB" altLang="es-ES" sz="1600" dirty="0"/>
          </a:p>
          <a:p>
            <a:pPr algn="just"/>
            <a:endParaRPr lang="en-GB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9733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27691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</a:t>
            </a:r>
            <a:r>
              <a:rPr lang="en-GB" sz="2400" b="1" dirty="0" smtClean="0">
                <a:solidFill>
                  <a:srgbClr val="264D74"/>
                </a:solidFill>
              </a:rPr>
              <a:t>SGRI new Work Plan</a:t>
            </a:r>
          </a:p>
          <a:p>
            <a:endParaRPr lang="en-US" sz="2000" b="1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r>
              <a:rPr lang="en-US" sz="2000" b="1" dirty="0" smtClean="0">
                <a:solidFill>
                  <a:srgbClr val="000000"/>
                </a:solidFill>
                <a:ea typeface="Arial Unicode MS" pitchFamily="34" charset="-128"/>
              </a:rPr>
              <a:t>Work </a:t>
            </a:r>
            <a:r>
              <a:rPr lang="en-US" sz="2000" b="1" dirty="0">
                <a:solidFill>
                  <a:srgbClr val="000000"/>
                </a:solidFill>
                <a:ea typeface="Arial Unicode MS" pitchFamily="34" charset="-128"/>
              </a:rPr>
              <a:t>Plan </a:t>
            </a:r>
            <a:r>
              <a:rPr lang="en-US" sz="2000" b="1" dirty="0" smtClean="0">
                <a:solidFill>
                  <a:srgbClr val="000000"/>
                </a:solidFill>
                <a:ea typeface="Arial Unicode MS" pitchFamily="34" charset="-128"/>
              </a:rPr>
              <a:t>2017-2018</a:t>
            </a:r>
            <a:endParaRPr lang="en-US" sz="2000" b="1" dirty="0">
              <a:solidFill>
                <a:srgbClr val="000000"/>
              </a:solidFill>
              <a:ea typeface="Arial Unicode MS" pitchFamily="34" charset="-128"/>
            </a:endParaRPr>
          </a:p>
          <a:p>
            <a:r>
              <a:rPr lang="en-GB" sz="2400" b="1" dirty="0" smtClean="0">
                <a:solidFill>
                  <a:srgbClr val="264D74"/>
                </a:solidFill>
              </a:rPr>
              <a:t> </a:t>
            </a:r>
            <a:endParaRPr lang="en-GB" sz="2400" b="1" dirty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899592" y="1844824"/>
            <a:ext cx="72728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ea typeface="Arial Unicode MS" pitchFamily="34" charset="-128"/>
              </a:rPr>
              <a:t>I. First target: about the use of infrastructures in the Region:</a:t>
            </a:r>
          </a:p>
          <a:p>
            <a:pPr algn="just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Assessment of the </a:t>
            </a:r>
            <a:r>
              <a:rPr lang="en-US" b="1" dirty="0" smtClean="0">
                <a:solidFill>
                  <a:srgbClr val="000000"/>
                </a:solidFill>
                <a:ea typeface="Arial Unicode MS" pitchFamily="34" charset="-128"/>
              </a:rPr>
              <a:t>use of interconnections 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in the Region from the implementation of the Network Codes: from 1</a:t>
            </a:r>
            <a:r>
              <a:rPr lang="en-US" baseline="30000" dirty="0" smtClean="0">
                <a:solidFill>
                  <a:srgbClr val="000000"/>
                </a:solidFill>
                <a:ea typeface="Arial Unicode MS" pitchFamily="34" charset="-128"/>
              </a:rPr>
              <a:t>st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 October 2014 to 30</a:t>
            </a:r>
            <a:r>
              <a:rPr lang="en-US" baseline="30000" dirty="0" smtClean="0">
                <a:solidFill>
                  <a:srgbClr val="000000"/>
                </a:solidFill>
                <a:ea typeface="Arial Unicode MS" pitchFamily="34" charset="-128"/>
              </a:rPr>
              <a:t>th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 September 2016.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The current situation of gas interconnections in the Region.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Capacities 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Capacity calculation methodology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Flows 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The use of the gas interconnections.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Booked capacities.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Capacity used.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Available capacities.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ea typeface="Arial Unicode MS" pitchFamily="34" charset="-128"/>
              </a:rPr>
              <a:t>Secondary capacity trade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Assessment of the capacity allocated since the implementation of the CAM network code.</a:t>
            </a:r>
          </a:p>
          <a:p>
            <a:pPr lvl="1" algn="r"/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55349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2769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Plan</a:t>
            </a:r>
          </a:p>
          <a:p>
            <a:r>
              <a:rPr lang="en-GB" sz="2400" b="1" dirty="0" smtClean="0">
                <a:solidFill>
                  <a:srgbClr val="264D74"/>
                </a:solidFill>
              </a:rPr>
              <a:t> </a:t>
            </a:r>
            <a:endParaRPr lang="en-GB" sz="2400" b="1" dirty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87624" y="1595701"/>
            <a:ext cx="727280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ea typeface="Arial Unicode MS" pitchFamily="34" charset="-128"/>
              </a:rPr>
              <a:t>I. First target: about the use of infrastructures in the Region (Cont.):</a:t>
            </a:r>
          </a:p>
          <a:p>
            <a:pPr algn="just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Assessment of the gas flows and the congestion status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Analysis of the VIP’s congestion status.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Use of anti-hoarding mechanisms in the region.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Assessment of the CMP implementation.</a:t>
            </a:r>
            <a:endParaRPr lang="en-US" dirty="0">
              <a:solidFill>
                <a:srgbClr val="000000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 startAt="4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Recommendations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For the allocation of capacity.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For the congestion management. </a:t>
            </a:r>
          </a:p>
          <a:p>
            <a:pPr marL="800100" lvl="1" indent="-342900" algn="just">
              <a:buFont typeface="+mj-lt"/>
              <a:buAutoNum type="arabicPeriod" startAt="4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Conclusions.</a:t>
            </a:r>
          </a:p>
          <a:p>
            <a:pPr lvl="1" algn="r"/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Deliverable Deadline: </a:t>
            </a:r>
            <a:r>
              <a:rPr lang="en-US" dirty="0" smtClean="0">
                <a:ea typeface="Arial Unicode MS" pitchFamily="34" charset="-128"/>
              </a:rPr>
              <a:t>June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 2017   </a:t>
            </a:r>
          </a:p>
          <a:p>
            <a:pPr lvl="2" algn="just"/>
            <a:endParaRPr lang="en-US" sz="1600" b="1" dirty="0">
              <a:solidFill>
                <a:srgbClr val="FF0000"/>
              </a:solidFill>
            </a:endParaRPr>
          </a:p>
          <a:p>
            <a:pPr lvl="1" algn="just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784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2769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Plan</a:t>
            </a:r>
          </a:p>
          <a:p>
            <a:r>
              <a:rPr lang="en-GB" sz="2400" b="1" dirty="0" smtClean="0">
                <a:solidFill>
                  <a:srgbClr val="264D74"/>
                </a:solidFill>
              </a:rPr>
              <a:t> 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1700808"/>
            <a:ext cx="727280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ea typeface="Arial Unicode MS" pitchFamily="34" charset="-128"/>
              </a:rPr>
              <a:t>II. Second target: about gas Balancing regimes in the region:</a:t>
            </a:r>
          </a:p>
          <a:p>
            <a:pPr algn="just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algn="just"/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Follow-up of the </a:t>
            </a:r>
            <a:r>
              <a:rPr lang="en-US" b="1" dirty="0" smtClean="0">
                <a:solidFill>
                  <a:srgbClr val="000000"/>
                </a:solidFill>
                <a:ea typeface="Arial Unicode MS" pitchFamily="34" charset="-128"/>
              </a:rPr>
              <a:t>Balancing regimes 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at national levels and in the interconnections. Assessment about unbalancing volumes, costs, number of TSO balancing actions, etc. (from 1</a:t>
            </a:r>
            <a:r>
              <a:rPr lang="en-US" baseline="30000" dirty="0" smtClean="0">
                <a:solidFill>
                  <a:srgbClr val="000000"/>
                </a:solidFill>
                <a:ea typeface="Arial Unicode MS" pitchFamily="34" charset="-128"/>
              </a:rPr>
              <a:t>st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 October 2016 to 30</a:t>
            </a:r>
            <a:r>
              <a:rPr lang="en-US" baseline="30000" dirty="0" smtClean="0">
                <a:solidFill>
                  <a:srgbClr val="000000"/>
                </a:solidFill>
                <a:ea typeface="Arial Unicode MS" pitchFamily="34" charset="-128"/>
              </a:rPr>
              <a:t>th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 September 2017):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Sharing information in the region: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NRAs will do the index and contents of the “template” report.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E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very TSO will complete the report about their own balancing zone.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NRAs and TSOs will do a synthesis how the different balancing regimes are working the SGRI.</a:t>
            </a:r>
          </a:p>
          <a:p>
            <a:pPr marL="800100" lvl="1" indent="-342900" algn="just">
              <a:buFont typeface="+mj-lt"/>
              <a:buAutoNum type="arabicPeriod"/>
            </a:pPr>
            <a:endParaRPr lang="en-US" dirty="0">
              <a:solidFill>
                <a:srgbClr val="000000"/>
              </a:solidFill>
              <a:ea typeface="Arial Unicode MS" pitchFamily="34" charset="-128"/>
            </a:endParaRPr>
          </a:p>
          <a:p>
            <a:pPr lvl="1" algn="r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lvl="2" algn="r"/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Deliverable Deadline: 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December 2017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615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446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</a:t>
            </a:r>
            <a:r>
              <a:rPr lang="en-GB" sz="2400" b="1" dirty="0">
                <a:solidFill>
                  <a:srgbClr val="264D74"/>
                </a:solidFill>
              </a:rPr>
              <a:t>Plan </a:t>
            </a:r>
            <a:endParaRPr lang="en-GB" sz="2400" b="1" dirty="0" smtClean="0">
              <a:solidFill>
                <a:srgbClr val="264D74"/>
              </a:solidFill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00FF"/>
                </a:solidFill>
                <a:ea typeface="Arial Unicode MS" pitchFamily="34" charset="-128"/>
              </a:rPr>
              <a:t>III Third target: Market integration</a:t>
            </a:r>
          </a:p>
          <a:p>
            <a:pPr algn="just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Next steps to further </a:t>
            </a:r>
            <a:r>
              <a:rPr lang="en-US" b="1" dirty="0" smtClean="0">
                <a:solidFill>
                  <a:srgbClr val="000000"/>
                </a:solidFill>
                <a:ea typeface="Arial Unicode MS" pitchFamily="34" charset="-128"/>
              </a:rPr>
              <a:t>market integration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: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Iberia.</a:t>
            </a: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To accommodate MIBGAS market rules.</a:t>
            </a: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To revise CAM rules at the Iberian VIP to accommodate implicit allocation mechanism.</a:t>
            </a: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To elaborate a proposal of communication procedures among MIBGAS and TSOs.</a:t>
            </a:r>
          </a:p>
          <a:p>
            <a:pPr marL="1714500" lvl="3" indent="-342900" algn="just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To implement the model. </a:t>
            </a:r>
          </a:p>
          <a:p>
            <a:pPr lvl="5" algn="r"/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Deadline: 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According to Iberian gas deadlines.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7362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4468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Plan 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solidFill>
                  <a:srgbClr val="0000FF"/>
                </a:solidFill>
                <a:ea typeface="Arial Unicode MS" pitchFamily="34" charset="-128"/>
              </a:rPr>
              <a:t>III Third target: Market integration</a:t>
            </a:r>
          </a:p>
          <a:p>
            <a:pPr algn="just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Next steps to further </a:t>
            </a:r>
            <a:r>
              <a:rPr lang="en-US" b="1" dirty="0" smtClean="0">
                <a:solidFill>
                  <a:srgbClr val="000000"/>
                </a:solidFill>
                <a:ea typeface="Arial Unicode MS" pitchFamily="34" charset="-128"/>
              </a:rPr>
              <a:t>market integration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: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Iberia with France</a:t>
            </a:r>
          </a:p>
          <a:p>
            <a:pPr marL="1714500" lvl="3" indent="-342900" algn="just">
              <a:buFont typeface="+mj-lt"/>
              <a:buAutoNum type="alphaLcParenR"/>
            </a:pPr>
            <a:r>
              <a:rPr lang="en-US" dirty="0" smtClean="0">
                <a:ea typeface="Arial Unicode MS" pitchFamily="34" charset="-128"/>
              </a:rPr>
              <a:t>NRAs/market operators </a:t>
            </a:r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will </a:t>
            </a:r>
            <a:r>
              <a:rPr lang="en-US" dirty="0" err="1" smtClean="0">
                <a:solidFill>
                  <a:srgbClr val="000000"/>
                </a:solidFill>
                <a:ea typeface="Arial Unicode MS" pitchFamily="34" charset="-128"/>
              </a:rPr>
              <a:t>analyse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 market rules (exchange) of every market.</a:t>
            </a:r>
          </a:p>
          <a:p>
            <a:pPr marL="1714500" lvl="3" indent="-342900" algn="just">
              <a:buFont typeface="+mj-lt"/>
              <a:buAutoNum type="alphaLcParenR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NRAs will assess market prices behavior.</a:t>
            </a:r>
          </a:p>
          <a:p>
            <a:pPr marL="1714500" lvl="3" indent="-342900" algn="just">
              <a:buFont typeface="+mj-lt"/>
              <a:buAutoNum type="alphaLcParenR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NRAs will make some recommendations and conclusions.</a:t>
            </a:r>
            <a:endParaRPr lang="en-US" dirty="0">
              <a:solidFill>
                <a:srgbClr val="000000"/>
              </a:solidFill>
              <a:ea typeface="Arial Unicode MS" pitchFamily="34" charset="-128"/>
            </a:endParaRP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lvl="3" algn="r"/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Deliverable 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Deadlines: </a:t>
            </a:r>
            <a:r>
              <a:rPr lang="en-US" dirty="0" smtClean="0">
                <a:ea typeface="Arial Unicode MS" pitchFamily="34" charset="-128"/>
              </a:rPr>
              <a:t>a) October 2017</a:t>
            </a:r>
          </a:p>
          <a:p>
            <a:pPr lvl="3" algn="r"/>
            <a:r>
              <a:rPr lang="en-US" dirty="0" smtClean="0">
                <a:ea typeface="Arial Unicode MS" pitchFamily="34" charset="-128"/>
              </a:rPr>
              <a:t>b) March 2018</a:t>
            </a:r>
          </a:p>
          <a:p>
            <a:pPr lvl="3" algn="r"/>
            <a:r>
              <a:rPr lang="en-US" dirty="0" smtClean="0">
                <a:ea typeface="Arial Unicode MS" pitchFamily="34" charset="-128"/>
              </a:rPr>
              <a:t>c) October 2018</a:t>
            </a:r>
            <a:endParaRPr lang="en-US" dirty="0">
              <a:ea typeface="Arial Unicode MS" pitchFamily="34" charset="-128"/>
            </a:endParaRPr>
          </a:p>
          <a:p>
            <a:pPr lvl="3" algn="r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818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3618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</a:t>
            </a:r>
            <a:r>
              <a:rPr lang="en-GB" sz="2400" b="1" dirty="0">
                <a:solidFill>
                  <a:srgbClr val="264D74"/>
                </a:solidFill>
              </a:rPr>
              <a:t>Plan 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ea typeface="Arial Unicode MS" pitchFamily="34" charset="-128"/>
              </a:rPr>
              <a:t>IV. Fifth target: Infrastructures.</a:t>
            </a:r>
          </a:p>
          <a:p>
            <a:pPr algn="just"/>
            <a:endParaRPr lang="en-US" sz="2000" b="1" dirty="0" smtClean="0">
              <a:solidFill>
                <a:srgbClr val="0000FF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TSO’s TYNDP proposal.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NRA’s assessment</a:t>
            </a:r>
            <a:r>
              <a:rPr lang="en-US" dirty="0" smtClean="0">
                <a:solidFill>
                  <a:srgbClr val="00B050"/>
                </a:solidFill>
                <a:ea typeface="Arial Unicode MS" pitchFamily="34" charset="-128"/>
              </a:rPr>
              <a:t> </a:t>
            </a:r>
            <a:r>
              <a:rPr lang="en-US" dirty="0" smtClean="0">
                <a:ea typeface="Arial Unicode MS" pitchFamily="34" charset="-128"/>
              </a:rPr>
              <a:t>according to the PCI regional development </a:t>
            </a:r>
            <a:r>
              <a:rPr lang="en-US" dirty="0" err="1" smtClean="0">
                <a:ea typeface="Arial Unicode MS" pitchFamily="34" charset="-128"/>
              </a:rPr>
              <a:t>procces</a:t>
            </a:r>
            <a:r>
              <a:rPr lang="en-US" dirty="0" smtClean="0">
                <a:ea typeface="Arial Unicode MS" pitchFamily="34" charset="-128"/>
              </a:rPr>
              <a:t>.</a:t>
            </a:r>
          </a:p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ea typeface="Arial Unicode MS" pitchFamily="34" charset="-128"/>
            </a:endParaRPr>
          </a:p>
          <a:p>
            <a:pPr algn="just"/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lvl="3" algn="r"/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Deliverable Deadlines</a:t>
            </a: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: according to the PCI process</a:t>
            </a:r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472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837487" cy="607765"/>
          </a:xfrm>
        </p:spPr>
        <p:txBody>
          <a:bodyPr lIns="0" tIns="0" rIns="0" bIns="0" anchor="b" anchorCtr="0"/>
          <a:lstStyle/>
          <a:p>
            <a:r>
              <a:rPr lang="de-DE" sz="2400" dirty="0" smtClean="0"/>
              <a:t>Agenda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68538" y="630872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</a:pPr>
            <a:endParaRPr lang="de-DE" sz="240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90" y="1700808"/>
            <a:ext cx="5875471" cy="4350241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63618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VI. </a:t>
            </a:r>
            <a:r>
              <a:rPr lang="en-GB" sz="2400" b="1" dirty="0">
                <a:solidFill>
                  <a:srgbClr val="264D74"/>
                </a:solidFill>
              </a:rPr>
              <a:t>Proposals for the SGRI new </a:t>
            </a:r>
            <a:r>
              <a:rPr lang="en-GB" sz="2400" b="1" dirty="0" smtClean="0">
                <a:solidFill>
                  <a:srgbClr val="264D74"/>
                </a:solidFill>
              </a:rPr>
              <a:t>Work </a:t>
            </a:r>
            <a:r>
              <a:rPr lang="en-GB" sz="2400" b="1" dirty="0">
                <a:solidFill>
                  <a:srgbClr val="264D74"/>
                </a:solidFill>
              </a:rPr>
              <a:t>Plan </a:t>
            </a: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259632" y="2852936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000000"/>
              </a:solidFill>
              <a:ea typeface="Arial Unicode MS" pitchFamily="34" charset="-128"/>
            </a:endParaRPr>
          </a:p>
          <a:p>
            <a:pPr algn="just"/>
            <a:r>
              <a:rPr lang="en-US" b="1" dirty="0" smtClean="0">
                <a:solidFill>
                  <a:srgbClr val="0000FF"/>
                </a:solidFill>
                <a:ea typeface="Arial Unicode MS" pitchFamily="34" charset="-128"/>
              </a:rPr>
              <a:t>V. Sixth target: Other possible pending issues:</a:t>
            </a:r>
          </a:p>
          <a:p>
            <a:pPr algn="just"/>
            <a:endParaRPr lang="en-US" b="1" dirty="0" smtClean="0">
              <a:solidFill>
                <a:srgbClr val="0000FF"/>
              </a:solidFill>
              <a:ea typeface="Arial Unicode MS" pitchFamily="34" charset="-128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Interoperability.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Follow up of the implementation of the job done in 2016.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  <a:ea typeface="Arial Unicode MS" pitchFamily="34" charset="-128"/>
              </a:rPr>
              <a:t>OSBB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Arial Unicode MS" pitchFamily="34" charset="-128"/>
              </a:rPr>
              <a:t>Follow up of the implementation of the job done in 2016.</a:t>
            </a:r>
          </a:p>
          <a:p>
            <a:pPr marL="1257300" lvl="2" indent="-342900" algn="just">
              <a:buFont typeface="+mj-lt"/>
              <a:buAutoNum type="arabicPeriod"/>
            </a:pPr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342900" indent="-342900" algn="just">
              <a:buFontTx/>
              <a:buAutoNum type="arabicPeriod" startAt="5"/>
            </a:pPr>
            <a:endParaRPr lang="en-US" dirty="0" smtClean="0">
              <a:solidFill>
                <a:srgbClr val="000000"/>
              </a:solidFill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79969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27584" y="764704"/>
            <a:ext cx="1402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VII. AOB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8592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39552" y="6071791"/>
            <a:ext cx="7992888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s-ES" sz="1600" b="1" u="sng" dirty="0" err="1" smtClean="0"/>
              <a:t>Next</a:t>
            </a:r>
            <a:r>
              <a:rPr lang="es-ES" sz="1600" b="1" u="sng" dirty="0" smtClean="0"/>
              <a:t>  meetings</a:t>
            </a:r>
            <a:r>
              <a:rPr lang="es-ES" sz="1600" b="1" dirty="0" smtClean="0"/>
              <a:t>: </a:t>
            </a:r>
            <a:r>
              <a:rPr lang="es-ES" sz="1600" b="1" dirty="0" err="1" smtClean="0"/>
              <a:t>January</a:t>
            </a:r>
            <a:r>
              <a:rPr lang="es-ES" sz="1600" b="1" dirty="0" smtClean="0"/>
              <a:t> 2017 (date </a:t>
            </a:r>
            <a:r>
              <a:rPr lang="es-ES" sz="1600" b="1" dirty="0" err="1" smtClean="0"/>
              <a:t>tbd</a:t>
            </a:r>
            <a:r>
              <a:rPr lang="es-ES" sz="1600" b="1" smtClean="0"/>
              <a:t>)</a:t>
            </a:r>
            <a:endParaRPr lang="es-ES" sz="1600" b="1" u="sng" dirty="0"/>
          </a:p>
          <a:p>
            <a:pPr lvl="0"/>
            <a:endParaRPr lang="es-ES" sz="1600" dirty="0" smtClean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827584" y="764704"/>
            <a:ext cx="5413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264D74"/>
                </a:solidFill>
              </a:rPr>
              <a:t>VIII. Calendar for the next meetings </a:t>
            </a:r>
            <a:endParaRPr lang="es-ES" sz="2400" b="1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26369"/>
            <a:ext cx="7056784" cy="299471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88" y="4221088"/>
            <a:ext cx="6937956" cy="1886905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II. </a:t>
            </a:r>
            <a:r>
              <a:rPr lang="en-GB" sz="2400" b="1" dirty="0" smtClean="0"/>
              <a:t>Interoperability NC. Implementation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marL="268288" indent="-268288" algn="just">
              <a:buFont typeface="Wingdings" pitchFamily="2" charset="2"/>
              <a:buChar char="Ø"/>
            </a:pPr>
            <a:r>
              <a:rPr lang="en-US" b="1" dirty="0" smtClean="0">
                <a:ea typeface="Arial Unicode MS" pitchFamily="34" charset="-128"/>
              </a:rPr>
              <a:t>Interconnection </a:t>
            </a:r>
            <a:r>
              <a:rPr lang="en-US" b="1" dirty="0" smtClean="0">
                <a:ea typeface="Arial Unicode MS" pitchFamily="34" charset="-128"/>
              </a:rPr>
              <a:t>Agreement: </a:t>
            </a:r>
            <a:endParaRPr lang="en-US" b="1" dirty="0" smtClean="0">
              <a:ea typeface="Arial Unicode MS" pitchFamily="34" charset="-128"/>
            </a:endParaRP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fr-FR" dirty="0" err="1" smtClean="0"/>
              <a:t>Interconnection</a:t>
            </a:r>
            <a:r>
              <a:rPr lang="fr-FR" dirty="0" smtClean="0"/>
              <a:t> </a:t>
            </a:r>
            <a:r>
              <a:rPr lang="fr-FR" dirty="0"/>
              <a:t>Agreement </a:t>
            </a:r>
            <a:r>
              <a:rPr lang="fr-FR" dirty="0" smtClean="0"/>
              <a:t>Template: </a:t>
            </a:r>
            <a:r>
              <a:rPr lang="fr-FR" dirty="0" err="1">
                <a:solidFill>
                  <a:srgbClr val="0000FF"/>
                </a:solidFill>
                <a:hlinkClick r:id="rId2"/>
              </a:rPr>
              <a:t>published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/>
              <a:t>on </a:t>
            </a:r>
            <a:r>
              <a:rPr lang="fr-FR" dirty="0" smtClean="0"/>
              <a:t>11</a:t>
            </a:r>
            <a:r>
              <a:rPr lang="fr-FR" baseline="30000" dirty="0" smtClean="0"/>
              <a:t>th </a:t>
            </a:r>
            <a:r>
              <a:rPr lang="fr-FR" dirty="0"/>
              <a:t>April 2016 </a:t>
            </a:r>
            <a:endParaRPr lang="fr-FR" dirty="0" smtClean="0"/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es-ES" dirty="0" err="1" smtClean="0"/>
              <a:t>Interconnection</a:t>
            </a:r>
            <a:r>
              <a:rPr lang="es-ES" dirty="0" smtClean="0"/>
              <a:t> </a:t>
            </a:r>
            <a:r>
              <a:rPr lang="es-ES" dirty="0" err="1" smtClean="0"/>
              <a:t>agreements</a:t>
            </a:r>
            <a:r>
              <a:rPr lang="es-ES" dirty="0" smtClean="0"/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u="sng" dirty="0" smtClean="0">
                <a:solidFill>
                  <a:srgbClr val="0000FF"/>
                </a:solidFill>
              </a:rPr>
              <a:t>France-Spain</a:t>
            </a:r>
            <a:r>
              <a:rPr lang="en-US" sz="1600" dirty="0" smtClean="0"/>
              <a:t>. Full text sent to regulators </a:t>
            </a:r>
            <a:r>
              <a:rPr lang="en-US" sz="1600" b="1" dirty="0" smtClean="0"/>
              <a:t>on 15</a:t>
            </a:r>
            <a:r>
              <a:rPr lang="en-US" sz="1600" b="1" baseline="30000" dirty="0" smtClean="0"/>
              <a:t>th</a:t>
            </a:r>
            <a:r>
              <a:rPr lang="en-US" sz="1600" b="1" dirty="0" smtClean="0"/>
              <a:t> July</a:t>
            </a:r>
            <a:r>
              <a:rPr lang="en-US" sz="1600" dirty="0" smtClean="0"/>
              <a:t>.</a:t>
            </a:r>
            <a:endParaRPr lang="en-US" sz="1600" b="1" u="sng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u="sng" dirty="0" smtClean="0">
                <a:solidFill>
                  <a:srgbClr val="0000FF"/>
                </a:solidFill>
              </a:rPr>
              <a:t>Portugal-Spain</a:t>
            </a:r>
            <a:r>
              <a:rPr lang="en-US" sz="1600" dirty="0" smtClean="0"/>
              <a:t>. Full text sent to regulators </a:t>
            </a:r>
            <a:r>
              <a:rPr lang="en-US" sz="1600" b="1" dirty="0" smtClean="0"/>
              <a:t>on 2</a:t>
            </a:r>
            <a:r>
              <a:rPr lang="en-US" sz="1600" b="1" baseline="30000" dirty="0" smtClean="0"/>
              <a:t>nd</a:t>
            </a:r>
            <a:r>
              <a:rPr lang="en-US" sz="1600" b="1" dirty="0" smtClean="0"/>
              <a:t> August</a:t>
            </a:r>
            <a:r>
              <a:rPr lang="en-US" sz="1600" dirty="0" smtClean="0"/>
              <a:t>.</a:t>
            </a:r>
            <a:endParaRPr lang="en-US" sz="1600" b="1" u="sng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dirty="0" err="1" smtClean="0"/>
              <a:t>Interconnection</a:t>
            </a:r>
            <a:r>
              <a:rPr lang="es-ES" sz="1600" dirty="0" smtClean="0"/>
              <a:t> </a:t>
            </a:r>
            <a:r>
              <a:rPr lang="es-ES" sz="1600" dirty="0" err="1" smtClean="0"/>
              <a:t>agreements</a:t>
            </a:r>
            <a:r>
              <a:rPr lang="es-ES" sz="1600" dirty="0" smtClean="0"/>
              <a:t> </a:t>
            </a:r>
            <a:r>
              <a:rPr lang="es-ES" sz="1600" dirty="0" err="1" smtClean="0"/>
              <a:t>sent</a:t>
            </a:r>
            <a:r>
              <a:rPr lang="es-ES" sz="1600" dirty="0" smtClean="0"/>
              <a:t> to </a:t>
            </a:r>
            <a:r>
              <a:rPr lang="es-ES" sz="1600" dirty="0" err="1" smtClean="0"/>
              <a:t>Public</a:t>
            </a:r>
            <a:r>
              <a:rPr lang="es-ES" sz="1600" dirty="0" smtClean="0"/>
              <a:t> </a:t>
            </a:r>
            <a:r>
              <a:rPr lang="es-ES" sz="1600" dirty="0" err="1" smtClean="0"/>
              <a:t>Consultation</a:t>
            </a:r>
            <a:r>
              <a:rPr lang="es-ES" sz="1600" dirty="0" smtClean="0"/>
              <a:t>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s-ES" sz="1600" dirty="0" smtClean="0"/>
              <a:t>Non-</a:t>
            </a:r>
            <a:r>
              <a:rPr lang="es-ES" sz="1600" dirty="0" err="1" smtClean="0"/>
              <a:t>confidential</a:t>
            </a:r>
            <a:r>
              <a:rPr lang="es-ES" sz="1600" dirty="0" smtClean="0"/>
              <a:t> </a:t>
            </a:r>
            <a:r>
              <a:rPr lang="es-ES" sz="1600" dirty="0" err="1" smtClean="0"/>
              <a:t>version</a:t>
            </a:r>
            <a:r>
              <a:rPr lang="es-ES" sz="1600" dirty="0" smtClean="0"/>
              <a:t> </a:t>
            </a:r>
            <a:r>
              <a:rPr lang="es-ES" sz="1600" dirty="0" err="1" smtClean="0"/>
              <a:t>with</a:t>
            </a:r>
            <a:r>
              <a:rPr lang="es-ES" sz="1600" dirty="0" smtClean="0"/>
              <a:t>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following</a:t>
            </a:r>
            <a:r>
              <a:rPr lang="es-ES" sz="1600" dirty="0" smtClean="0"/>
              <a:t> </a:t>
            </a:r>
            <a:r>
              <a:rPr lang="es-ES" sz="1600" dirty="0" err="1" smtClean="0"/>
              <a:t>sections</a:t>
            </a:r>
            <a:r>
              <a:rPr lang="es-ES" sz="1600" dirty="0" smtClean="0"/>
              <a:t>:</a:t>
            </a:r>
            <a:endParaRPr lang="en-US" dirty="0"/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Rules </a:t>
            </a:r>
            <a:r>
              <a:rPr lang="en-US" sz="1600" dirty="0"/>
              <a:t>for the matching </a:t>
            </a:r>
            <a:r>
              <a:rPr lang="en-US" sz="1600" dirty="0" smtClean="0"/>
              <a:t>process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Rules </a:t>
            </a:r>
            <a:r>
              <a:rPr lang="en-US" sz="1600" dirty="0"/>
              <a:t>for the allocation of gas </a:t>
            </a:r>
            <a:r>
              <a:rPr lang="en-US" sz="1600" dirty="0" smtClean="0"/>
              <a:t>quantities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Communication </a:t>
            </a:r>
            <a:r>
              <a:rPr lang="en-US" sz="1600" dirty="0"/>
              <a:t>procedures in case of exceptional situation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II. </a:t>
            </a:r>
            <a:r>
              <a:rPr lang="en-GB" sz="2400" b="1" dirty="0" smtClean="0"/>
              <a:t>Interoperability NC. Implementation</a:t>
            </a:r>
            <a:endParaRPr lang="es-ES" sz="2400" b="1" dirty="0"/>
          </a:p>
        </p:txBody>
      </p:sp>
      <p:sp>
        <p:nvSpPr>
          <p:cNvPr id="5" name="4 Rectángulo"/>
          <p:cNvSpPr/>
          <p:nvPr/>
        </p:nvSpPr>
        <p:spPr>
          <a:xfrm>
            <a:off x="899592" y="1628800"/>
            <a:ext cx="6984776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200" b="1" dirty="0" smtClean="0">
              <a:ea typeface="Arial Unicode MS" pitchFamily="34" charset="-128"/>
            </a:endParaRPr>
          </a:p>
          <a:p>
            <a:pPr marL="268288" indent="-268288" algn="just">
              <a:buFont typeface="Wingdings" pitchFamily="2" charset="2"/>
              <a:buChar char="Ø"/>
            </a:pPr>
            <a:r>
              <a:rPr lang="en-US" b="1" dirty="0" smtClean="0">
                <a:ea typeface="Arial Unicode MS" pitchFamily="34" charset="-128"/>
              </a:rPr>
              <a:t>Interconnection </a:t>
            </a:r>
            <a:r>
              <a:rPr lang="en-US" b="1" dirty="0" smtClean="0">
                <a:ea typeface="Arial Unicode MS" pitchFamily="34" charset="-128"/>
              </a:rPr>
              <a:t>Agreement: </a:t>
            </a:r>
            <a:endParaRPr lang="en-US" b="1" dirty="0" smtClean="0">
              <a:ea typeface="Arial Unicode MS" pitchFamily="34" charset="-128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sz="1600" dirty="0" err="1" smtClean="0"/>
              <a:t>Interconnection</a:t>
            </a:r>
            <a:r>
              <a:rPr lang="es-ES" sz="1600" dirty="0" smtClean="0"/>
              <a:t> </a:t>
            </a:r>
            <a:r>
              <a:rPr lang="es-ES" sz="1600" dirty="0" err="1" smtClean="0"/>
              <a:t>agreements</a:t>
            </a:r>
            <a:r>
              <a:rPr lang="es-ES" sz="1600" dirty="0" smtClean="0"/>
              <a:t> </a:t>
            </a:r>
            <a:r>
              <a:rPr lang="es-ES" sz="1600" dirty="0" err="1" smtClean="0"/>
              <a:t>sent</a:t>
            </a:r>
            <a:r>
              <a:rPr lang="es-ES" sz="1600" dirty="0" smtClean="0"/>
              <a:t> </a:t>
            </a:r>
            <a:r>
              <a:rPr lang="es-ES" sz="1600" dirty="0" smtClean="0"/>
              <a:t>to </a:t>
            </a:r>
            <a:r>
              <a:rPr lang="es-ES" sz="1600" dirty="0" err="1" smtClean="0"/>
              <a:t>Public</a:t>
            </a:r>
            <a:r>
              <a:rPr lang="es-ES" sz="1600" dirty="0" smtClean="0"/>
              <a:t> </a:t>
            </a:r>
            <a:r>
              <a:rPr lang="es-ES" sz="1600" dirty="0" err="1" smtClean="0"/>
              <a:t>Consultation</a:t>
            </a:r>
            <a:r>
              <a:rPr lang="es-ES" sz="1600" dirty="0" smtClean="0"/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Non-confidential version </a:t>
            </a:r>
            <a:r>
              <a:rPr lang="en-US" sz="1600" b="1" u="sng" dirty="0"/>
              <a:t>on public consultation</a:t>
            </a:r>
            <a:r>
              <a:rPr lang="en-US" sz="1600" dirty="0"/>
              <a:t>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u="sng" dirty="0" smtClean="0">
                <a:solidFill>
                  <a:srgbClr val="0000FF"/>
                </a:solidFill>
              </a:rPr>
              <a:t>France-Spain</a:t>
            </a:r>
            <a:r>
              <a:rPr lang="en-US" sz="1600" dirty="0"/>
              <a:t>. </a:t>
            </a:r>
            <a:r>
              <a:rPr lang="en-US" sz="1600" b="1" dirty="0"/>
              <a:t>f</a:t>
            </a:r>
            <a:r>
              <a:rPr lang="en-US" sz="1600" b="1" dirty="0" smtClean="0"/>
              <a:t>rom </a:t>
            </a:r>
            <a:r>
              <a:rPr lang="en-US" sz="1600" b="1" dirty="0"/>
              <a:t>15</a:t>
            </a:r>
            <a:r>
              <a:rPr lang="en-US" sz="1600" b="1" baseline="30000" dirty="0"/>
              <a:t>th </a:t>
            </a:r>
            <a:r>
              <a:rPr lang="en-US" sz="1600" b="1" dirty="0"/>
              <a:t>Sept to 15</a:t>
            </a:r>
            <a:r>
              <a:rPr lang="en-US" sz="1600" b="1" baseline="30000" dirty="0"/>
              <a:t>th</a:t>
            </a:r>
            <a:r>
              <a:rPr lang="en-US" sz="1600" b="1" dirty="0"/>
              <a:t> Nov</a:t>
            </a:r>
            <a:endParaRPr lang="es-ES" sz="1600" b="1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rgbClr val="0000FF"/>
                </a:solidFill>
              </a:rPr>
              <a:t>Portugal-Spain</a:t>
            </a:r>
            <a:r>
              <a:rPr lang="en-US" sz="1600" dirty="0"/>
              <a:t>. </a:t>
            </a:r>
            <a:r>
              <a:rPr lang="en-US" sz="1600" b="1" dirty="0" smtClean="0"/>
              <a:t>from </a:t>
            </a:r>
            <a:r>
              <a:rPr lang="en-US" sz="1600" b="1" dirty="0"/>
              <a:t>26</a:t>
            </a:r>
            <a:r>
              <a:rPr lang="en-US" sz="1600" b="1" baseline="30000" dirty="0"/>
              <a:t>th</a:t>
            </a:r>
            <a:r>
              <a:rPr lang="en-US" sz="1600" b="1" dirty="0"/>
              <a:t>  Sept to 26</a:t>
            </a:r>
            <a:r>
              <a:rPr lang="en-US" sz="1600" b="1" baseline="30000" dirty="0"/>
              <a:t>th</a:t>
            </a:r>
            <a:r>
              <a:rPr lang="en-US" sz="1600" b="1" dirty="0"/>
              <a:t> Nov </a:t>
            </a:r>
            <a:endParaRPr lang="en-US" sz="1600" b="1" dirty="0" smtClean="0"/>
          </a:p>
          <a:p>
            <a:pPr lvl="3"/>
            <a:endParaRPr lang="en-US" sz="1600" b="1" dirty="0"/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sz="1600" b="1" dirty="0" smtClean="0">
                <a:ea typeface="Arial Unicode MS" pitchFamily="34" charset="-128"/>
              </a:rPr>
              <a:t>TSOs assessment </a:t>
            </a:r>
            <a:r>
              <a:rPr lang="en-US" sz="1600" dirty="0" smtClean="0">
                <a:ea typeface="Arial Unicode MS" pitchFamily="34" charset="-128"/>
              </a:rPr>
              <a:t>of the PC results. IA updated by the end of November.</a:t>
            </a:r>
            <a:r>
              <a:rPr lang="en-US" sz="1600" b="1" dirty="0" smtClean="0">
                <a:ea typeface="Arial Unicode MS" pitchFamily="34" charset="-128"/>
              </a:rPr>
              <a:t> </a:t>
            </a:r>
            <a:endParaRPr lang="en-US" sz="1600" b="1" dirty="0" smtClean="0">
              <a:ea typeface="Arial Unicode MS" pitchFamily="34" charset="-128"/>
            </a:endParaRPr>
          </a:p>
          <a:p>
            <a:pPr lvl="0" algn="just"/>
            <a:endParaRPr lang="en-US" sz="1600" b="1" dirty="0" smtClean="0">
              <a:ea typeface="Arial Unicode MS" pitchFamily="34" charset="-128"/>
            </a:endParaRPr>
          </a:p>
          <a:p>
            <a:pPr marL="268288" lvl="0" indent="-268288" algn="just">
              <a:buFont typeface="Wingdings" pitchFamily="2" charset="2"/>
              <a:buChar char="Ø"/>
            </a:pPr>
            <a:r>
              <a:rPr lang="en-US" sz="1600" dirty="0" smtClean="0">
                <a:ea typeface="Arial Unicode MS" pitchFamily="34" charset="-128"/>
              </a:rPr>
              <a:t>Following </a:t>
            </a:r>
            <a:r>
              <a:rPr lang="en-US" sz="1600" dirty="0">
                <a:ea typeface="Arial Unicode MS" pitchFamily="34" charset="-128"/>
              </a:rPr>
              <a:t>positive </a:t>
            </a:r>
            <a:r>
              <a:rPr lang="en-US" sz="1600" dirty="0" smtClean="0">
                <a:ea typeface="Arial Unicode MS" pitchFamily="34" charset="-128"/>
              </a:rPr>
              <a:t>NRAs evaluation</a:t>
            </a:r>
            <a:r>
              <a:rPr lang="en-US" sz="1600" dirty="0">
                <a:ea typeface="Arial Unicode MS" pitchFamily="34" charset="-128"/>
              </a:rPr>
              <a:t>: publication on the TSO’s </a:t>
            </a:r>
            <a:r>
              <a:rPr lang="en-US" sz="1600" dirty="0" smtClean="0">
                <a:ea typeface="Arial Unicode MS" pitchFamily="34" charset="-128"/>
              </a:rPr>
              <a:t>website by the end 2016</a:t>
            </a:r>
            <a:endParaRPr lang="en-US" sz="1600" dirty="0"/>
          </a:p>
          <a:p>
            <a:pPr lvl="3"/>
            <a:endParaRPr lang="en-US" sz="1600" b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b="1" dirty="0" smtClean="0"/>
              <a:t>Other adaptations to the IO NC (TSO, ACER)</a:t>
            </a:r>
          </a:p>
          <a:p>
            <a:pPr algn="just"/>
            <a:endParaRPr lang="en-US" dirty="0" smtClean="0">
              <a:solidFill>
                <a:srgbClr val="FF0000"/>
              </a:solidFill>
              <a:ea typeface="Arial Unicode MS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7910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III. </a:t>
            </a:r>
            <a:r>
              <a:rPr lang="en-GB" sz="2400" b="1" dirty="0" smtClean="0"/>
              <a:t>Interoperability NC. Latest developments and next steps in the Region</a:t>
            </a:r>
            <a:endParaRPr lang="es-ES" sz="2400" b="1" dirty="0"/>
          </a:p>
        </p:txBody>
      </p:sp>
      <p:sp>
        <p:nvSpPr>
          <p:cNvPr id="4" name="3 Rectángulo"/>
          <p:cNvSpPr/>
          <p:nvPr/>
        </p:nvSpPr>
        <p:spPr>
          <a:xfrm>
            <a:off x="971600" y="2865769"/>
            <a:ext cx="684076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by TSOs)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70006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III. </a:t>
            </a:r>
            <a:r>
              <a:rPr lang="en-GB" sz="2400" b="1" dirty="0" smtClean="0">
                <a:solidFill>
                  <a:srgbClr val="264D74"/>
                </a:solidFill>
              </a:rPr>
              <a:t>Balancing NC. Status of the implementation</a:t>
            </a:r>
            <a:endParaRPr lang="en-GB" sz="2400" b="1" dirty="0">
              <a:solidFill>
                <a:srgbClr val="264D74"/>
              </a:solidFill>
            </a:endParaRP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information by NRAs and TSOs)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3" name="4 Rectángulo"/>
          <p:cNvSpPr/>
          <p:nvPr/>
        </p:nvSpPr>
        <p:spPr>
          <a:xfrm>
            <a:off x="1115616" y="2060848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0000FF"/>
                </a:solidFill>
              </a:rPr>
              <a:t>Spain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CNMC’s Circular 2/2015 establishing the balancing rules in the transmission network system – Jul. 2015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b="1" dirty="0"/>
              <a:t>Entry into force: 1st October 2016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GB" u="sng" dirty="0" smtClean="0"/>
              <a:t>Balancing actions (1</a:t>
            </a:r>
            <a:r>
              <a:rPr lang="en-GB" u="sng" baseline="30000" dirty="0" smtClean="0"/>
              <a:t>st</a:t>
            </a:r>
            <a:r>
              <a:rPr lang="en-GB" u="sng" dirty="0" smtClean="0"/>
              <a:t> October_ 15</a:t>
            </a:r>
            <a:r>
              <a:rPr lang="en-GB" u="sng" baseline="30000" dirty="0" smtClean="0"/>
              <a:t>th</a:t>
            </a:r>
            <a:r>
              <a:rPr lang="en-GB" u="sng" dirty="0" smtClean="0"/>
              <a:t> November): </a:t>
            </a:r>
          </a:p>
          <a:p>
            <a:pPr lvl="1" algn="just"/>
            <a:endParaRPr lang="en-US" sz="1200" dirty="0"/>
          </a:p>
          <a:p>
            <a:pPr lvl="1" algn="just"/>
            <a:endParaRPr lang="en-US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en-U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728872"/>
            <a:ext cx="6856618" cy="258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647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III. </a:t>
            </a:r>
            <a:r>
              <a:rPr lang="en-GB" sz="2400" b="1" dirty="0">
                <a:solidFill>
                  <a:srgbClr val="264D74"/>
                </a:solidFill>
              </a:rPr>
              <a:t>Balancing NC. Status of the implementation</a:t>
            </a:r>
          </a:p>
          <a:p>
            <a:pPr lvl="0"/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information by NRAs and TSOs)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71600" y="2865769"/>
            <a:ext cx="6840760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TSOs: first insight)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29559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755576" y="764704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IV. </a:t>
            </a:r>
            <a:r>
              <a:rPr lang="en-GB" sz="2400" b="1" dirty="0" smtClean="0">
                <a:solidFill>
                  <a:srgbClr val="264D74"/>
                </a:solidFill>
              </a:rPr>
              <a:t>Infrastructures</a:t>
            </a:r>
            <a:r>
              <a:rPr lang="en-GB" sz="2400" b="1" dirty="0">
                <a:solidFill>
                  <a:srgbClr val="264D74"/>
                </a:solidFill>
              </a:rPr>
              <a:t>: new GRIP, TYNDP and PCIs </a:t>
            </a:r>
          </a:p>
          <a:p>
            <a:pPr lvl="0"/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information by </a:t>
            </a:r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TSOs</a:t>
            </a:r>
            <a:r>
              <a:rPr lang="en-GB" sz="2400" dirty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971600" y="2865769"/>
            <a:ext cx="6840760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1" indent="-53657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GB" sz="2800" b="1" dirty="0" smtClean="0">
                <a:solidFill>
                  <a:srgbClr val="FF0000"/>
                </a:solidFill>
              </a:rPr>
              <a:t>(for information TSOs)</a:t>
            </a:r>
            <a:endParaRPr lang="es-E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30220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971600" y="764704"/>
            <a:ext cx="58470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srgbClr val="264D74"/>
                </a:solidFill>
              </a:rPr>
              <a:t>V. </a:t>
            </a:r>
            <a:r>
              <a:rPr lang="en-GB" sz="2400" b="1" dirty="0" smtClean="0">
                <a:solidFill>
                  <a:srgbClr val="264D74"/>
                </a:solidFill>
              </a:rPr>
              <a:t>Regional integration of gas markets</a:t>
            </a:r>
          </a:p>
          <a:p>
            <a:pPr lvl="0"/>
            <a:r>
              <a:rPr lang="en-GB" sz="2400" b="1" dirty="0" smtClean="0">
                <a:solidFill>
                  <a:srgbClr val="264D74"/>
                </a:solidFill>
              </a:rPr>
              <a:t>V.1 MIBGAS: ongoing developments</a:t>
            </a:r>
          </a:p>
          <a:p>
            <a:pPr lvl="0"/>
            <a:r>
              <a:rPr lang="en-GB" sz="2400" dirty="0" smtClean="0">
                <a:solidFill>
                  <a:srgbClr val="548DD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(for discussion)</a:t>
            </a:r>
            <a:endParaRPr lang="es-ES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6" name="1 Rectángulo"/>
          <p:cNvSpPr/>
          <p:nvPr/>
        </p:nvSpPr>
        <p:spPr>
          <a:xfrm>
            <a:off x="971600" y="1859003"/>
            <a:ext cx="6353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s-ES" dirty="0" smtClean="0"/>
              <a:t>MIBGAS has been operating since the end of 2015 in Spain </a:t>
            </a:r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311203"/>
            <a:ext cx="7979005" cy="348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30198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tandard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DADBB916BAA04CA9F416EC5E8C7FEF" ma:contentTypeVersion="30" ma:contentTypeDescription="Create a new document." ma:contentTypeScope="" ma:versionID="af886627d3beabede21d7b7113972b0b">
  <xsd:schema xmlns:xsd="http://www.w3.org/2001/XMLSchema" xmlns:xs="http://www.w3.org/2001/XMLSchema" xmlns:p="http://schemas.microsoft.com/office/2006/metadata/properties" xmlns:ns2="985daa2e-53d8-4475-82b8-9c7d25324e34" xmlns:ns3="6b210438-fff2-4ddb-9c42-ad47350b0609" targetNamespace="http://schemas.microsoft.com/office/2006/metadata/properties" ma:root="true" ma:fieldsID="716e9868a62c982257f055c16920ea95" ns2:_="" ns3:_="">
    <xsd:import namespace="985daa2e-53d8-4475-82b8-9c7d25324e34"/>
    <xsd:import namespace="6b210438-fff2-4ddb-9c42-ad47350b060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cerDocumentName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2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10438-fff2-4ddb-9c42-ad47350b0609" elementFormDefault="qualified">
    <xsd:import namespace="http://schemas.microsoft.com/office/2006/documentManagement/types"/>
    <xsd:import namespace="http://schemas.microsoft.com/office/infopath/2007/PartnerControls"/>
    <xsd:element name="AcerDocumentName" ma:index="11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6b210438-fff2-4ddb-9c42-ad47350b0609">0 - 40th IG_Meeting guide.pptx</AcerDocumentName>
    <_dlc_DocId xmlns="985daa2e-53d8-4475-82b8-9c7d25324e34">ACER-2016-43638</_dlc_DocId>
    <_dlc_DocIdUrl xmlns="985daa2e-53d8-4475-82b8-9c7d25324e34">
      <Url>https://extranet.acer.europa.eu/Events/40th-IG-Meeting/_layouts/DocIdRedir.aspx?ID=ACER-2016-43638</Url>
      <Description>ACER-2016-43638</Description>
    </_dlc_DocIdUrl>
    <ACER_Abstract xmlns="985daa2e-53d8-4475-82b8-9c7d25324e34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Props1.xml><?xml version="1.0" encoding="utf-8"?>
<ds:datastoreItem xmlns:ds="http://schemas.openxmlformats.org/officeDocument/2006/customXml" ds:itemID="{3F1A87CD-D7AA-458E-B396-A3A9B09937F8}"/>
</file>

<file path=customXml/itemProps2.xml><?xml version="1.0" encoding="utf-8"?>
<ds:datastoreItem xmlns:ds="http://schemas.openxmlformats.org/officeDocument/2006/customXml" ds:itemID="{D17A7E82-DD35-4F1D-80CE-DF58FBC57E48}"/>
</file>

<file path=customXml/itemProps3.xml><?xml version="1.0" encoding="utf-8"?>
<ds:datastoreItem xmlns:ds="http://schemas.openxmlformats.org/officeDocument/2006/customXml" ds:itemID="{4E4E0286-58A0-4924-8B67-E83A1AE31B25}"/>
</file>

<file path=customXml/itemProps4.xml><?xml version="1.0" encoding="utf-8"?>
<ds:datastoreItem xmlns:ds="http://schemas.openxmlformats.org/officeDocument/2006/customXml" ds:itemID="{973DC834-7B33-44F3-9219-22B264A85C8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16345</TotalTime>
  <Words>1103</Words>
  <Application>Microsoft Office PowerPoint</Application>
  <PresentationFormat>Presentación en pantalla (4:3)</PresentationFormat>
  <Paragraphs>190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15</vt:i4>
      </vt:variant>
      <vt:variant>
        <vt:lpstr>Títulos de diapositiva</vt:lpstr>
      </vt:variant>
      <vt:variant>
        <vt:i4>22</vt:i4>
      </vt:variant>
    </vt:vector>
  </HeadingPairs>
  <TitlesOfParts>
    <vt:vector size="44" baseType="lpstr">
      <vt:lpstr>Arial Unicode MS</vt:lpstr>
      <vt:lpstr>ＭＳ Ｐゴシック</vt:lpstr>
      <vt:lpstr>Arial</vt:lpstr>
      <vt:lpstr>Calibri</vt:lpstr>
      <vt:lpstr>Times New Roman</vt:lpstr>
      <vt:lpstr>Trebuchet MS</vt:lpstr>
      <vt:lpstr>Wingdings</vt:lpstr>
      <vt:lpstr>8_Office Theme</vt:lpstr>
      <vt:lpstr>7_Office Theme</vt:lpstr>
      <vt:lpstr>3_Office Theme</vt:lpstr>
      <vt:lpstr>2_Office Theme</vt:lpstr>
      <vt:lpstr>2_Standarddesign</vt:lpstr>
      <vt:lpstr>9_Office Theme</vt:lpstr>
      <vt:lpstr>4_Office Theme</vt:lpstr>
      <vt:lpstr>3_Standarddesign</vt:lpstr>
      <vt:lpstr>10_Office Theme</vt:lpstr>
      <vt:lpstr>1_Standarddesign</vt:lpstr>
      <vt:lpstr>11_Office Theme</vt:lpstr>
      <vt:lpstr>6_Office Theme</vt:lpstr>
      <vt:lpstr>5_Office Theme</vt:lpstr>
      <vt:lpstr>Diseño personalizado</vt:lpstr>
      <vt:lpstr>12_Office Theme</vt:lpstr>
      <vt:lpstr>Presentación de PowerPoint</vt:lpstr>
      <vt:lpstr>Agenda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CEER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Cran-McGreehin</dc:creator>
  <cp:lastModifiedBy>Alonso Borrego, Nuria</cp:lastModifiedBy>
  <cp:revision>2167</cp:revision>
  <cp:lastPrinted>2016-10-03T14:16:10Z</cp:lastPrinted>
  <dcterms:created xsi:type="dcterms:W3CDTF">2008-11-21T11:47:24Z</dcterms:created>
  <dcterms:modified xsi:type="dcterms:W3CDTF">2016-11-28T10:04:04Z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0x0101002ADADBB916BAA04CA9F416EC5E8C7FEF</vt:lpwstr>
  </property>
  <property fmtid="{D5CDD505-2E9C-101B-9397-08002B2CF9AE}" pid="3" name="_dlc_DocIdItemGuid">
    <vt:lpwstr>e84e7f84-a848-4ef4-acfe-41f856d62827</vt:lpwstr>
  </property>
</Properties>
</file>